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684" r:id="rId3"/>
  </p:sldMasterIdLst>
  <p:notesMasterIdLst>
    <p:notesMasterId r:id="rId39"/>
  </p:notesMasterIdLst>
  <p:handoutMasterIdLst>
    <p:handoutMasterId r:id="rId40"/>
  </p:handoutMasterIdLst>
  <p:sldIdLst>
    <p:sldId id="257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4" r:id="rId20"/>
    <p:sldId id="309" r:id="rId21"/>
    <p:sldId id="310" r:id="rId22"/>
    <p:sldId id="296" r:id="rId23"/>
    <p:sldId id="291" r:id="rId24"/>
    <p:sldId id="292" r:id="rId25"/>
    <p:sldId id="293" r:id="rId26"/>
    <p:sldId id="308" r:id="rId27"/>
    <p:sldId id="301" r:id="rId28"/>
    <p:sldId id="302" r:id="rId29"/>
    <p:sldId id="303" r:id="rId30"/>
    <p:sldId id="304" r:id="rId31"/>
    <p:sldId id="306" r:id="rId32"/>
    <p:sldId id="307" r:id="rId33"/>
    <p:sldId id="297" r:id="rId34"/>
    <p:sldId id="298" r:id="rId35"/>
    <p:sldId id="311" r:id="rId36"/>
    <p:sldId id="312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ma A." initials="SA" lastIdx="1" clrIdx="0">
    <p:extLst>
      <p:ext uri="{19B8F6BF-5375-455C-9EA6-DF929625EA0E}">
        <p15:presenceInfo xmlns:p15="http://schemas.microsoft.com/office/powerpoint/2012/main" userId="S-1-5-21-2015846570-11164191-355810188-6990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5"/>
  </p:normalViewPr>
  <p:slideViewPr>
    <p:cSldViewPr>
      <p:cViewPr varScale="1">
        <p:scale>
          <a:sx n="73" d="100"/>
          <a:sy n="73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4T11:14:14.076" idx="1">
    <p:pos x="5420" y="116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care is not as safe as it should be. A substantial body of evidence points to medical errors as a leading cause of death and injury.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50-60%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reported as errors or preventable events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59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45C8B6-6EF7-4EC0-B0EE-22C1E3FF10E2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678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65FF1A-6C1C-47EB-B5BB-6E78F72F0221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B9B6717-84BB-4C37-AD6F-E5E2E2201EF6}" type="slidenum">
              <a:rPr lang="en-US" altLang="en-US" sz="1400">
                <a:cs typeface="Lucida Sans Unicode" panose="020B0602030504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3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AE7FC3-D60C-4BE8-8FC9-28977627989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B4DF8D9-2AA2-4E7C-A577-303B7114FD1B}" type="slidenum">
              <a:rPr lang="en-US" altLang="en-US" sz="1400">
                <a:cs typeface="Lucida Sans Unicode" panose="020B0602030504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42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950918-17DA-4E04-ABF5-C2324155BCEC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995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0FF0B7-B4C6-4810-8B9B-4970147C07F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642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6F5DF1-9B77-40B1-B2F6-996F0DE49F39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028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9181D1-B13D-415E-B5FA-B78950D109A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4986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C19083-3DE4-4776-864E-1EBE61F247A2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4776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9CD40E-E90E-4E65-A551-F1A26CF42B4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120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F728D0-6611-458D-A30D-F753556A6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0202EC2-62C5-4627-9602-328F1EEF767F}" type="slidenum">
              <a:rPr lang="en-US" altLang="en-US" sz="1800">
                <a:latin typeface="Calibri" panose="020F0502020204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9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680008-908A-4BDB-B9D5-7B0152917092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4724C47-C459-4093-9A68-8312721583DC}" type="slidenum">
              <a:rPr lang="en-US" altLang="en-US" sz="1800">
                <a:latin typeface="Calibri" panose="020F0502020204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127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827851-5C25-4490-85C9-BEE930F95AD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7286779-8016-4938-8389-8C711EE5CD04}" type="slidenum">
              <a:rPr lang="en-US" altLang="en-US" sz="1800">
                <a:latin typeface="Calibri" panose="020F0502020204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649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89C681-AB21-4BEC-8C0D-EA8463C07F96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E1F6450-4E53-4A68-80F9-7699A47CBE22}" type="slidenum">
              <a:rPr lang="en-US" altLang="en-US" sz="1800">
                <a:latin typeface="Calibri" panose="020F050202020403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660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06203D-F0F4-41EF-8EF1-62D32B7D440A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247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352247-5368-446B-9722-39CB05F41A52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733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6B52B3-4FDE-45D7-87F5-C1083D9B743B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296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DBBA7F-7115-4B0D-B1D1-90BF41D571C7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273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65920" y="2060848"/>
            <a:ext cx="5693680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287415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4149080"/>
            <a:ext cx="2303462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fld id="{6360D570-4882-4F25-B966-92B63EE9B1D5}" type="datetime4">
              <a:rPr lang="en-GB" smtClean="0"/>
              <a:t>18 November 2016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88034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 - Dual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3456384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19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5940152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3203848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1835696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467544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7309048" y="5445224"/>
            <a:ext cx="1295400" cy="792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3" name="Shape 55"/>
          <p:cNvSpPr/>
          <p:nvPr userDrawn="1"/>
        </p:nvSpPr>
        <p:spPr>
          <a:xfrm>
            <a:off x="-2628521" y="3723871"/>
            <a:ext cx="2520006" cy="174850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 logo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2.2cm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3.6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If the logo does not fit,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p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lease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keep </a:t>
            </a:r>
            <a:r>
              <a:rPr lang="en-GB" sz="1000" b="1" baseline="0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height to a maximum of 2.2cm.</a:t>
            </a:r>
            <a:endParaRPr b="1" dirty="0">
              <a:solidFill>
                <a:srgbClr val="FF000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4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128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2060972"/>
            <a:ext cx="8136135" cy="4392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19925" y="303896"/>
            <a:ext cx="1792800" cy="38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dirty="0" err="1" smtClean="0"/>
              <a:t>UoS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6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8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25.4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50896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 -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389877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8313" y="1844824"/>
            <a:ext cx="3887787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509246" y="836712"/>
            <a:ext cx="2303462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44824"/>
            <a:ext cx="1943422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99992" y="3789040"/>
            <a:ext cx="2303462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869286" y="3789040"/>
            <a:ext cx="1943422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9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1" name="Shape 55"/>
          <p:cNvSpPr/>
          <p:nvPr userDrawn="1"/>
        </p:nvSpPr>
        <p:spPr>
          <a:xfrm>
            <a:off x="-2628521" y="3723871"/>
            <a:ext cx="2520006" cy="174850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square</a:t>
            </a:r>
            <a:r>
              <a:rPr lang="en-GB" sz="1000" baseline="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image of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r a rectangle of </a:t>
            </a:r>
            <a:r>
              <a:rPr lang="en-GB" sz="1000" b="1" u="sng" dirty="0" smtClean="0">
                <a:solidFill>
                  <a:srgbClr val="FF0000"/>
                </a:solidFill>
                <a:latin typeface="+mn-lt"/>
                <a:ea typeface="Lucida Sans"/>
                <a:cs typeface="Lucida Sans"/>
                <a:sym typeface="Lucida Sans"/>
              </a:rPr>
              <a:t>8cm high by 6.4cm wide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5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7391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763688" y="3356521"/>
            <a:ext cx="5688632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Copy here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88034" cy="38933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63688" y="270020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 smtClean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 smtClean="0">
                <a:solidFill>
                  <a:schemeClr val="bg1"/>
                </a:solidFill>
              </a:rPr>
              <a:t> QUESTIONS</a:t>
            </a:r>
            <a:endParaRPr lang="en-GB" sz="3200" b="1" spc="-15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06/05/17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17E88-16E2-49FA-A333-AC751F543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54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 - Portrai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00563" y="0"/>
            <a:ext cx="464343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389877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8313" y="1844824"/>
            <a:ext cx="3887787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020271" y="303896"/>
            <a:ext cx="1792800" cy="38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sz="1000" dirty="0" err="1" smtClean="0"/>
              <a:t>UoS</a:t>
            </a:r>
            <a:r>
              <a:rPr lang="en-GB" sz="1000" dirty="0" smtClean="0"/>
              <a:t> logo</a:t>
            </a:r>
            <a:endParaRPr lang="en-GB" dirty="0"/>
          </a:p>
        </p:txBody>
      </p:sp>
      <p:sp>
        <p:nvSpPr>
          <p:cNvPr id="6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7" name="image4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12.9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21698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 - 4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716016" y="1628800"/>
            <a:ext cx="3960440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7544" y="1628800"/>
            <a:ext cx="3960440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16016" y="4005064"/>
            <a:ext cx="3960440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7544" y="4005064"/>
            <a:ext cx="3960440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1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11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2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08681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 - Landscap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544" y="1628800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8313" y="3933825"/>
            <a:ext cx="8208143" cy="237490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012160" y="1628800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203848" y="1628800"/>
            <a:ext cx="2736304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9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7.4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1037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 -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544" y="1628800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012160" y="1628800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203848" y="1628800"/>
            <a:ext cx="2736304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67544" y="3933056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012160" y="3933056"/>
            <a:ext cx="2664296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03848" y="3933056"/>
            <a:ext cx="2736304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1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13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7.4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270543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 -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08912" cy="9361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67544" y="1916832"/>
            <a:ext cx="2500339" cy="4392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275856" y="1916113"/>
            <a:ext cx="2519362" cy="4392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156176" y="1916832"/>
            <a:ext cx="2519362" cy="4392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7" name="Shape 56"/>
          <p:cNvSpPr/>
          <p:nvPr userDrawn="1"/>
        </p:nvSpPr>
        <p:spPr>
          <a:xfrm>
            <a:off x="-2628524" y="-2"/>
            <a:ext cx="2520010" cy="2493601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562288" y="701559"/>
            <a:ext cx="233135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Shape 55"/>
          <p:cNvSpPr/>
          <p:nvPr userDrawn="1"/>
        </p:nvSpPr>
        <p:spPr>
          <a:xfrm>
            <a:off x="-2628521" y="3723871"/>
            <a:ext cx="2520006" cy="1426799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12.2cm high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sz="1000" b="1" u="sng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by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6.95</a:t>
            </a:r>
            <a:r>
              <a:rPr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 dirty="0" smtClean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</a:t>
            </a: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 dirty="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</p:spTree>
    <p:extLst>
      <p:ext uri="{BB962C8B-B14F-4D97-AF65-F5344CB8AC3E}">
        <p14:creationId xmlns:p14="http://schemas.microsoft.com/office/powerpoint/2010/main" val="305322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44408" y="640013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147248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366"/>
            <a:ext cx="1792436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44408" y="640013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594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0" r:id="rId4"/>
    <p:sldLayoutId id="2147483688" r:id="rId5"/>
    <p:sldLayoutId id="2147483691" r:id="rId6"/>
    <p:sldLayoutId id="2147483689" r:id="rId7"/>
    <p:sldLayoutId id="214748370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Chronological evaluation of functional changes in neonatal skin</a:t>
            </a: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763688" y="3287414"/>
            <a:ext cx="5688632" cy="2445841"/>
          </a:xfrm>
        </p:spPr>
        <p:txBody>
          <a:bodyPr/>
          <a:lstStyle/>
          <a:p>
            <a:r>
              <a:rPr lang="en-GB" sz="1400" dirty="0" smtClean="0"/>
              <a:t>Anushma Sharma</a:t>
            </a:r>
          </a:p>
          <a:p>
            <a:r>
              <a:rPr lang="en-GB" sz="1400" dirty="0" smtClean="0"/>
              <a:t>Peter Worsley</a:t>
            </a:r>
          </a:p>
          <a:p>
            <a:r>
              <a:rPr lang="en-GB" sz="1400" dirty="0" smtClean="0"/>
              <a:t>Howard Clark</a:t>
            </a:r>
          </a:p>
          <a:p>
            <a:r>
              <a:rPr lang="en-GB" sz="1400" dirty="0" smtClean="0"/>
              <a:t>Eugene Healy</a:t>
            </a:r>
          </a:p>
          <a:p>
            <a:r>
              <a:rPr lang="en-GB" sz="1400" dirty="0" smtClean="0"/>
              <a:t>Dan Bader</a:t>
            </a: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6021288"/>
            <a:ext cx="4067150" cy="432048"/>
          </a:xfrm>
        </p:spPr>
        <p:txBody>
          <a:bodyPr/>
          <a:lstStyle/>
          <a:p>
            <a:r>
              <a:rPr lang="en-GB" dirty="0" smtClean="0"/>
              <a:t>26 September 2017</a:t>
            </a:r>
          </a:p>
          <a:p>
            <a:r>
              <a:rPr lang="en-GB" dirty="0" smtClean="0"/>
              <a:t>MDVSN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3123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3933056"/>
            <a:ext cx="2448272" cy="60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Chronological evaluation of functional</a:t>
            </a:r>
          </a:p>
          <a:p>
            <a:pPr marL="0" marR="0" lvl="0" indent="0" algn="ctr" defTabSz="4572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changes in neonatal skin</a:t>
            </a:r>
          </a:p>
        </p:txBody>
      </p:sp>
    </p:spTree>
    <p:extLst>
      <p:ext uri="{BB962C8B-B14F-4D97-AF65-F5344CB8AC3E}">
        <p14:creationId xmlns:p14="http://schemas.microsoft.com/office/powerpoint/2010/main" val="41096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405951" y="1025442"/>
            <a:ext cx="7669008" cy="431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400" b="1"/>
              <a:t>Pressure ulcers in hospitalized  neonates-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srgbClr val="A6A6A6"/>
                </a:solidFill>
              </a:rPr>
              <a:t>Visscher and Taylor, Scientific reports, Nature2014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Prospective study over 2 years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741 neonatal intensive care patients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31, 643 patient days.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1.5 PU per 1000 patient days (Term 1PU/1000, Preterm 2.7PU/1000 patient days)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Device related PUs 80% (&gt; 90% in premature infants)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1800"/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Conclusion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1800"/>
              <a:t>Early detection and mitigation of device related injury are essential to prevent pressure ulcers.</a:t>
            </a:r>
          </a:p>
        </p:txBody>
      </p:sp>
    </p:spTree>
    <p:extLst>
      <p:ext uri="{BB962C8B-B14F-4D97-AF65-F5344CB8AC3E}">
        <p14:creationId xmlns:p14="http://schemas.microsoft.com/office/powerpoint/2010/main" val="1586917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49998" y="1056394"/>
            <a:ext cx="7542818" cy="75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 anchor="b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2400">
                <a:latin typeface="Calibri Light" panose="020F0302020204030204" pitchFamily="34" charset="0"/>
              </a:rPr>
              <a:t/>
            </a:r>
            <a:br>
              <a:rPr lang="en-GB" altLang="en-US" sz="2400">
                <a:latin typeface="Calibri Light" panose="020F0302020204030204" pitchFamily="34" charset="0"/>
              </a:rPr>
            </a:br>
            <a:endParaRPr lang="en-GB" altLang="en-US" sz="2400">
              <a:latin typeface="Calibri Light" panose="020F0302020204030204" pitchFamily="34" charset="0"/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140" y="2061150"/>
            <a:ext cx="8228529" cy="339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500">
                <a:solidFill>
                  <a:srgbClr val="A6A6A6"/>
                </a:solidFill>
              </a:rPr>
              <a:t>British Journal of Anaesthesia, 2013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500">
                <a:solidFill>
                  <a:srgbClr val="A6A6A6"/>
                </a:solidFill>
              </a:rPr>
              <a:t>Excluded &lt;18year old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 b="1">
                <a:latin typeface="Arial" panose="020B0604020202020204" pitchFamily="34" charset="0"/>
              </a:rPr>
              <a:t>RESULTS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Inability to relieve dyspnoea and improve gas exchange most important evidence of NIV failure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Careful patient selection-Important</a:t>
            </a:r>
          </a:p>
          <a:p>
            <a:pPr eaLnBrk="1" hangingPunct="1">
              <a:buClrTx/>
              <a:buFontTx/>
              <a:buNone/>
            </a:pPr>
            <a:endParaRPr lang="en-GB" altLang="en-US" sz="150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Major complications: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Failure of  NIV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Pneumonia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Barotrauma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Hypotension</a:t>
            </a: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48808" y="1155202"/>
            <a:ext cx="8113053" cy="80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Complications of NIV- comprehensive review of randomised trials</a:t>
            </a:r>
          </a:p>
        </p:txBody>
      </p:sp>
    </p:spTree>
    <p:extLst>
      <p:ext uri="{BB962C8B-B14F-4D97-AF65-F5344CB8AC3E}">
        <p14:creationId xmlns:p14="http://schemas.microsoft.com/office/powerpoint/2010/main" val="737361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49998" y="1056394"/>
            <a:ext cx="7542818" cy="75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 anchor="b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2400">
                <a:latin typeface="Calibri Light" panose="020F0302020204030204" pitchFamily="34" charset="0"/>
              </a:rPr>
              <a:t/>
            </a:r>
            <a:br>
              <a:rPr lang="en-GB" altLang="en-US" sz="2400">
                <a:latin typeface="Calibri Light" panose="020F0302020204030204" pitchFamily="34" charset="0"/>
              </a:rPr>
            </a:br>
            <a:endParaRPr lang="en-GB" altLang="en-US" sz="2400">
              <a:latin typeface="Calibri Light" panose="020F0302020204030204" pitchFamily="34" charset="0"/>
            </a:endParaRPr>
          </a:p>
        </p:txBody>
      </p:sp>
      <p:graphicFrame>
        <p:nvGraphicFramePr>
          <p:cNvPr id="61442" name="Group 2"/>
          <p:cNvGraphicFramePr>
            <a:graphicFrameLocks noGrp="1"/>
          </p:cNvGraphicFramePr>
          <p:nvPr/>
        </p:nvGraphicFramePr>
        <p:xfrm>
          <a:off x="1358327" y="2669480"/>
          <a:ext cx="4710690" cy="3169032"/>
        </p:xfrm>
        <a:graphic>
          <a:graphicData uri="http://schemas.openxmlformats.org/drawingml/2006/table">
            <a:tbl>
              <a:tblPr/>
              <a:tblGrid>
                <a:gridCol w="2355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4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Problem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Incidence (%)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Arm oedema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Co2 rebreathing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50-100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Claustrophobia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5-20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Discomfort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30-50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Nasal skin lesion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5-50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9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Noise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50-100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9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Patient –ventilator dysynchrony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13-100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6048" name="Rectangle 61"/>
          <p:cNvSpPr>
            <a:spLocks noChangeArrowheads="1"/>
          </p:cNvSpPr>
          <p:nvPr/>
        </p:nvSpPr>
        <p:spPr bwMode="auto">
          <a:xfrm>
            <a:off x="374999" y="857585"/>
            <a:ext cx="7892816" cy="11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Complications of NIV- comprehensive review of randomised trials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502" name="Group 62"/>
          <p:cNvGraphicFramePr>
            <a:graphicFrameLocks noGrp="1"/>
          </p:cNvGraphicFramePr>
          <p:nvPr/>
        </p:nvGraphicFramePr>
        <p:xfrm>
          <a:off x="4191645" y="6890143"/>
          <a:ext cx="163094" cy="345236"/>
        </p:xfrm>
        <a:graphic>
          <a:graphicData uri="http://schemas.openxmlformats.org/drawingml/2006/table">
            <a:tbl>
              <a:tblPr/>
              <a:tblGrid>
                <a:gridCol w="163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52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Lucida Sans Unicode" panose="020B0602030504020204" pitchFamily="34" charset="0"/>
                      </a:endParaRPr>
                    </a:p>
                  </a:txBody>
                  <a:tcPr marL="67491" marR="67491" marT="4643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6055" name="Text Box 68"/>
          <p:cNvSpPr txBox="1">
            <a:spLocks noChangeArrowheads="1"/>
          </p:cNvSpPr>
          <p:nvPr/>
        </p:nvSpPr>
        <p:spPr bwMode="auto">
          <a:xfrm>
            <a:off x="504759" y="2125436"/>
            <a:ext cx="5899969" cy="34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Minor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311262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Group 1"/>
          <p:cNvGraphicFramePr>
            <a:graphicFrameLocks noGrp="1"/>
          </p:cNvGraphicFramePr>
          <p:nvPr/>
        </p:nvGraphicFramePr>
        <p:xfrm>
          <a:off x="1358326" y="2669480"/>
          <a:ext cx="7065440" cy="3169032"/>
        </p:xfrm>
        <a:graphic>
          <a:graphicData uri="http://schemas.openxmlformats.org/drawingml/2006/table">
            <a:tbl>
              <a:tblPr/>
              <a:tblGrid>
                <a:gridCol w="2354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5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4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Problem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Incidence (%)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Relevance to NICU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Arm oedema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Co2 rebreathing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50-100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Claustrophobia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5-20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Discomfort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30-50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1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Nasal skin lesion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5-50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9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Noise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50-100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9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Patient –ventilator dysynchrony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13-100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67491" marR="67491" marT="4832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8104" name="Text Box 85"/>
          <p:cNvSpPr txBox="1">
            <a:spLocks noChangeArrowheads="1"/>
          </p:cNvSpPr>
          <p:nvPr/>
        </p:nvSpPr>
        <p:spPr bwMode="auto">
          <a:xfrm>
            <a:off x="249998" y="1056394"/>
            <a:ext cx="7542818" cy="75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 anchor="b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2400">
                <a:latin typeface="Calibri Light" panose="020F0302020204030204" pitchFamily="34" charset="0"/>
              </a:rPr>
              <a:t/>
            </a:r>
            <a:br>
              <a:rPr lang="en-GB" altLang="en-US" sz="2400">
                <a:latin typeface="Calibri Light" panose="020F0302020204030204" pitchFamily="34" charset="0"/>
              </a:rPr>
            </a:br>
            <a:endParaRPr lang="en-GB" altLang="en-US" sz="2400">
              <a:latin typeface="Calibri Light" panose="020F0302020204030204" pitchFamily="34" charset="0"/>
            </a:endParaRPr>
          </a:p>
        </p:txBody>
      </p:sp>
      <p:sp>
        <p:nvSpPr>
          <p:cNvPr id="88105" name="Rectangle 86"/>
          <p:cNvSpPr>
            <a:spLocks noChangeArrowheads="1"/>
          </p:cNvSpPr>
          <p:nvPr/>
        </p:nvSpPr>
        <p:spPr bwMode="auto">
          <a:xfrm>
            <a:off x="374999" y="857585"/>
            <a:ext cx="7892816" cy="11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Complications of NIV- comprehensive review of randomised trials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2551" name="Group 87"/>
          <p:cNvGraphicFramePr>
            <a:graphicFrameLocks noGrp="1"/>
          </p:cNvGraphicFramePr>
          <p:nvPr/>
        </p:nvGraphicFramePr>
        <p:xfrm>
          <a:off x="4191645" y="6890143"/>
          <a:ext cx="163094" cy="345236"/>
        </p:xfrm>
        <a:graphic>
          <a:graphicData uri="http://schemas.openxmlformats.org/drawingml/2006/table">
            <a:tbl>
              <a:tblPr/>
              <a:tblGrid>
                <a:gridCol w="163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52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Lucida Sans Unicode" panose="020B0602030504020204" pitchFamily="34" charset="0"/>
                      </a:endParaRPr>
                    </a:p>
                  </a:txBody>
                  <a:tcPr marL="67491" marR="67491" marT="46434" marB="35095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8112" name="Text Box 93"/>
          <p:cNvSpPr txBox="1">
            <a:spLocks noChangeArrowheads="1"/>
          </p:cNvSpPr>
          <p:nvPr/>
        </p:nvSpPr>
        <p:spPr bwMode="auto">
          <a:xfrm>
            <a:off x="504759" y="2125436"/>
            <a:ext cx="5899969" cy="34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Minor complications</a:t>
            </a:r>
          </a:p>
        </p:txBody>
      </p:sp>
      <p:sp>
        <p:nvSpPr>
          <p:cNvPr id="88113" name="Oval 94"/>
          <p:cNvSpPr>
            <a:spLocks noChangeArrowheads="1"/>
          </p:cNvSpPr>
          <p:nvPr/>
        </p:nvSpPr>
        <p:spPr bwMode="auto">
          <a:xfrm>
            <a:off x="867853" y="3642095"/>
            <a:ext cx="2351178" cy="2358321"/>
          </a:xfrm>
          <a:prstGeom prst="ellipse">
            <a:avLst/>
          </a:prstGeom>
          <a:noFill/>
          <a:ln w="2844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1398644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310713" y="520682"/>
            <a:ext cx="7503532" cy="100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 anchor="b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2700" b="1">
                <a:latin typeface="Calibri Light" panose="020F0302020204030204" pitchFamily="34" charset="0"/>
              </a:rPr>
              <a:t>National pressure ulcer advisory panel-White paper</a:t>
            </a: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310713" y="1686152"/>
            <a:ext cx="8396384" cy="20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2007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Pressure ulcers in neonates and children</a:t>
            </a:r>
          </a:p>
          <a:p>
            <a:pPr eaLnBrk="1" hangingPunct="1"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Most ulcers occur  within 2 days of admission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Incidence higher with HFOV than conventional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53% vs 12.5%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However PICU length of stay more statistically significant than ventilation type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63491" name="Group 3"/>
          <p:cNvGraphicFramePr>
            <a:graphicFrameLocks noGrp="1"/>
          </p:cNvGraphicFramePr>
          <p:nvPr/>
        </p:nvGraphicFramePr>
        <p:xfrm>
          <a:off x="1358327" y="2630195"/>
          <a:ext cx="3054746" cy="1395231"/>
        </p:xfrm>
        <a:graphic>
          <a:graphicData uri="http://schemas.openxmlformats.org/drawingml/2006/table">
            <a:tbl>
              <a:tblPr/>
              <a:tblGrid>
                <a:gridCol w="1528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6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52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Lucida Sans Unicode" panose="020B0602030504020204" pitchFamily="34" charset="0"/>
                      </a:endParaRPr>
                    </a:p>
                  </a:txBody>
                  <a:tcPr marL="67491" marR="67491" marT="46440" marB="351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Prevalence</a:t>
                      </a:r>
                    </a:p>
                  </a:txBody>
                  <a:tcPr marL="67491" marR="67491" marT="35100" marB="351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0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PICU</a:t>
                      </a:r>
                    </a:p>
                  </a:txBody>
                  <a:tcPr marL="67491" marR="67491" marT="35100" marB="351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27%</a:t>
                      </a:r>
                    </a:p>
                  </a:txBody>
                  <a:tcPr marL="67491" marR="67491" marT="35100" marB="351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0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NICU</a:t>
                      </a:r>
                    </a:p>
                  </a:txBody>
                  <a:tcPr marL="67491" marR="67491" marT="35100" marB="351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20%</a:t>
                      </a:r>
                    </a:p>
                  </a:txBody>
                  <a:tcPr marL="67491" marR="67491" marT="35100" marB="351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8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Non critical  paediatric patients</a:t>
                      </a:r>
                    </a:p>
                  </a:txBody>
                  <a:tcPr marL="67491" marR="67491" marT="35100" marB="351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0.5-13%</a:t>
                      </a:r>
                    </a:p>
                  </a:txBody>
                  <a:tcPr marL="67491" marR="67491" marT="35100" marB="351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42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310713" y="520682"/>
            <a:ext cx="7503532" cy="100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 anchor="b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2700" b="1">
                <a:latin typeface="Calibri Light" panose="020F0302020204030204" pitchFamily="34" charset="0"/>
              </a:rPr>
              <a:t>National pressure ulcer advisory panel-White paper</a:t>
            </a: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310713" y="1686152"/>
            <a:ext cx="8374956" cy="213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2007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Pressure ulcers in neonates and children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 dirty="0"/>
              <a:t>Risk </a:t>
            </a:r>
            <a:r>
              <a:rPr lang="en-GB" altLang="en-US" sz="1800" dirty="0" smtClean="0"/>
              <a:t>factors</a:t>
            </a:r>
            <a:endParaRPr lang="en-GB" altLang="en-US" sz="1800" dirty="0"/>
          </a:p>
          <a:p>
            <a:pPr eaLnBrk="1" hangingPunct="1">
              <a:buClrTx/>
              <a:buFontTx/>
              <a:buNone/>
            </a:pPr>
            <a:r>
              <a:rPr lang="en-GB" altLang="en-US" sz="1800" dirty="0"/>
              <a:t>Products for adults may not be suitable to use for children and neonates</a:t>
            </a:r>
          </a:p>
          <a:p>
            <a:pPr eaLnBrk="1" hangingPunct="1">
              <a:buClrTx/>
              <a:buFontTx/>
              <a:buNone/>
            </a:pPr>
            <a:endParaRPr lang="en-GB" altLang="en-US" sz="1800" dirty="0"/>
          </a:p>
          <a:p>
            <a:pPr eaLnBrk="1" hangingPunct="1">
              <a:buClrTx/>
              <a:buFontTx/>
              <a:buNone/>
            </a:pPr>
            <a:r>
              <a:rPr lang="en-GB" altLang="en-US" sz="1800" dirty="0"/>
              <a:t>Alterations in the tissue integrity of neonatal and </a:t>
            </a:r>
            <a:r>
              <a:rPr lang="en-GB" altLang="en-US" sz="1800" dirty="0" err="1"/>
              <a:t>pediatric</a:t>
            </a:r>
            <a:r>
              <a:rPr lang="en-GB" altLang="en-US" sz="1800" dirty="0"/>
              <a:t> patients can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 dirty="0"/>
              <a:t>result in pain, infection, mortality, higher care costs, increased hospitalization and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 dirty="0"/>
              <a:t>increased litigation.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 dirty="0"/>
              <a:t>Suggestion: evidenced-linked neonatal and </a:t>
            </a:r>
            <a:r>
              <a:rPr lang="en-GB" altLang="en-US" sz="1800" dirty="0" err="1"/>
              <a:t>pediatric</a:t>
            </a:r>
            <a:r>
              <a:rPr lang="en-GB" altLang="en-US" sz="1800" dirty="0"/>
              <a:t> pressure ulcer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 dirty="0"/>
              <a:t>prevention and treatment guideline could evolve</a:t>
            </a: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1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172619" y="987346"/>
            <a:ext cx="6788060" cy="72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 anchor="b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3000" b="1">
                <a:latin typeface="Calibri Light" panose="020F0302020204030204" pitchFamily="34" charset="0"/>
              </a:rPr>
              <a:t>Face masks for non-invasive ventilation</a:t>
            </a: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176190" y="1711152"/>
            <a:ext cx="8513051" cy="374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800">
                <a:solidFill>
                  <a:srgbClr val="A6A6A6"/>
                </a:solidFill>
              </a:rPr>
              <a:t>Visscher et al 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>
                <a:solidFill>
                  <a:srgbClr val="A6A6A6"/>
                </a:solidFill>
              </a:rPr>
              <a:t>Respiratory care Nov 2015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/>
              <a:t>Prospective cohort study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/>
              <a:t>50 subjects using face masks for noninvasive ventilation. 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/>
              <a:t>Imaging, hydration measurements, 3 interventions to reduce trauma </a:t>
            </a:r>
          </a:p>
          <a:p>
            <a:pPr eaLnBrk="1" hangingPunct="1">
              <a:buClrTx/>
              <a:buFontTx/>
              <a:buNone/>
            </a:pPr>
            <a:endParaRPr lang="en-GB" altLang="en-US" sz="1800"/>
          </a:p>
          <a:p>
            <a:pPr eaLnBrk="1" hangingPunct="1">
              <a:buClrTx/>
              <a:buFontTx/>
              <a:buNone/>
            </a:pPr>
            <a:r>
              <a:rPr lang="en-GB" altLang="en-US" sz="1800"/>
              <a:t>Results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800"/>
              <a:t>Reduced skin breakdown with best fit masks and maintenance of normal skin hydration</a:t>
            </a:r>
          </a:p>
        </p:txBody>
      </p:sp>
    </p:spTree>
    <p:extLst>
      <p:ext uri="{BB962C8B-B14F-4D97-AF65-F5344CB8AC3E}">
        <p14:creationId xmlns:p14="http://schemas.microsoft.com/office/powerpoint/2010/main" val="3514544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323808" y="1538533"/>
            <a:ext cx="8495194" cy="48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/>
          <a:lstStyle>
            <a:lvl1pPr>
              <a:spcAft>
                <a:spcPts val="2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GB" altLang="en-US" sz="2625">
                <a:solidFill>
                  <a:srgbClr val="014359"/>
                </a:solidFill>
              </a:rPr>
              <a:t>Why do Devices cause skin damage</a:t>
            </a: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1385707" y="2132579"/>
            <a:ext cx="4049979" cy="3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/>
          <a:lstStyle>
            <a:lvl1pPr marL="457200" indent="-457200">
              <a:spcAft>
                <a:spcPts val="2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837"/>
              </a:spcAft>
              <a:buClr>
                <a:srgbClr val="FF0000"/>
              </a:buClr>
              <a:buFont typeface="Times New Roman" panose="02020603050405020304" pitchFamily="18" charset="0"/>
              <a:buAutoNum type="arabicPeriod"/>
            </a:pPr>
            <a:r>
              <a:rPr lang="en-GB" altLang="en-US" sz="2100">
                <a:solidFill>
                  <a:srgbClr val="FF0000"/>
                </a:solidFill>
              </a:rPr>
              <a:t>Generic designs incorporating traditional stiff polymer materials</a:t>
            </a:r>
          </a:p>
          <a:p>
            <a:pPr>
              <a:spcAft>
                <a:spcPts val="1837"/>
              </a:spcAft>
              <a:buClr>
                <a:srgbClr val="FF0000"/>
              </a:buClr>
              <a:buFont typeface="Times New Roman" panose="02020603050405020304" pitchFamily="18" charset="0"/>
              <a:buAutoNum type="arabicPeriod"/>
            </a:pPr>
            <a:r>
              <a:rPr lang="en-GB" altLang="en-US" sz="2100">
                <a:solidFill>
                  <a:srgbClr val="FF0000"/>
                </a:solidFill>
              </a:rPr>
              <a:t>Little guidance for application resulting in high tension against the skin surface</a:t>
            </a:r>
          </a:p>
          <a:p>
            <a:pPr>
              <a:spcAft>
                <a:spcPts val="1837"/>
              </a:spcAft>
              <a:buClr>
                <a:srgbClr val="FF0000"/>
              </a:buClr>
              <a:buFont typeface="Times New Roman" panose="02020603050405020304" pitchFamily="18" charset="0"/>
              <a:buAutoNum type="arabicPeriod"/>
            </a:pPr>
            <a:r>
              <a:rPr lang="en-GB" altLang="en-US" sz="2100">
                <a:solidFill>
                  <a:srgbClr val="FF0000"/>
                </a:solidFill>
              </a:rPr>
              <a:t>Frequently used by individuals who have multiple co-morbidities</a:t>
            </a: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6876154" y="5588513"/>
            <a:ext cx="1904752" cy="3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0" bIns="35095"/>
          <a:lstStyle>
            <a:lvl1pPr>
              <a:spcAft>
                <a:spcPts val="21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23D4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Aft>
                <a:spcPct val="0"/>
              </a:spcAft>
              <a:buClrTx/>
              <a:buFontTx/>
              <a:buNone/>
            </a:pPr>
            <a:fld id="{C11DEA10-CB72-45CC-80DC-8EF636948DE3}" type="slidenum">
              <a:rPr lang="en-GB" altLang="en-US" sz="1050">
                <a:ea typeface="Microsoft YaHei" panose="020B0503020204020204" pitchFamily="34" charset="-122"/>
              </a:rPr>
              <a:pPr algn="r"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GB" altLang="en-US" sz="1050">
              <a:ea typeface="Microsoft YaHei" panose="020B0503020204020204" pitchFamily="34" charset="-122"/>
            </a:endParaRPr>
          </a:p>
        </p:txBody>
      </p:sp>
      <p:pic>
        <p:nvPicPr>
          <p:cNvPr id="1280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68" y="4120663"/>
            <a:ext cx="2489273" cy="14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98" y="2240911"/>
            <a:ext cx="1614277" cy="214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622065"/>
      </p:ext>
    </p:extLst>
  </p:cSld>
  <p:clrMapOvr>
    <a:masterClrMapping/>
  </p:clrMapOvr>
  <p:transition spd="slow" advTm="1024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and Function of Skin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0C81AC5-4B30-4C6D-B74C-3F2AEB498F3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93494" y="1839934"/>
          <a:ext cx="8352608" cy="4231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9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4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8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8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Skin Characteristic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Adult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Term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Pre-term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Relevance to Skin Health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Epidermal Thickness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50µm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50µm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27.4µm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↑Transepidermal water loss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Cell attachments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Fewer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↑Tendency to blister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Dermis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↓Collagen and elastic fibers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↓↓Collagen and elastic fibers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↓Elasticity ↑Blistering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Eccrine glands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Normal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↓Activity for 7–10 days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r>
                        <a:rPr lang="en-US" sz="1600" dirty="0" err="1">
                          <a:effectLst/>
                        </a:rPr>
                        <a:t>anhidrosis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↓Response to thermal stress</a:t>
                      </a:r>
                      <a:endParaRPr lang="en-GB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GB" sz="1600" dirty="0"/>
                    </a:p>
                  </a:txBody>
                  <a:tcPr marL="12277" marR="1227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Vernix </a:t>
                      </a:r>
                      <a:r>
                        <a:rPr lang="en-US" sz="1600" dirty="0" err="1">
                          <a:effectLst/>
                        </a:rPr>
                        <a:t>caseosa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Fully developed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Undeveloped or absent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↓hydration, ↓bacterial protection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Acid mantle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delayed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↓antimicrobial processing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277" marR="1227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31955168" y="2276872"/>
            <a:ext cx="278222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Table 1 Structural and functional differences of adult, term, and preterm infant skin</a:t>
            </a:r>
            <a:endParaRPr kumimoji="0" lang="en-GB" altLang="zh-CN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96300" cy="649288"/>
          </a:xfrm>
        </p:spPr>
        <p:txBody>
          <a:bodyPr/>
          <a:lstStyle/>
          <a:p>
            <a:r>
              <a:rPr lang="en-GB" dirty="0" smtClean="0"/>
              <a:t>Skin Development and the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6408712" cy="4114800"/>
          </a:xfrm>
        </p:spPr>
        <p:txBody>
          <a:bodyPr/>
          <a:lstStyle/>
          <a:p>
            <a:r>
              <a:rPr lang="en-GB" sz="2000" dirty="0"/>
              <a:t>Neonatal skin undergoes substantial adaptations </a:t>
            </a:r>
            <a:r>
              <a:rPr lang="en-GB" sz="2000" dirty="0" smtClean="0"/>
              <a:t>from </a:t>
            </a:r>
            <a:r>
              <a:rPr lang="en-GB" sz="2000" dirty="0"/>
              <a:t>water based alkaline environment </a:t>
            </a:r>
            <a:r>
              <a:rPr lang="en-GB" sz="2000" dirty="0" smtClean="0"/>
              <a:t>to </a:t>
            </a:r>
            <a:r>
              <a:rPr lang="en-GB" sz="2000" dirty="0"/>
              <a:t>a dry gaseous environment. </a:t>
            </a:r>
            <a:endParaRPr lang="en-GB" sz="2000" dirty="0" smtClean="0"/>
          </a:p>
          <a:p>
            <a:r>
              <a:rPr lang="en-GB" sz="2000" dirty="0" smtClean="0"/>
              <a:t>Preterm </a:t>
            </a:r>
            <a:r>
              <a:rPr lang="en-GB" sz="2000" dirty="0"/>
              <a:t>skin </a:t>
            </a:r>
            <a:r>
              <a:rPr lang="en-GB" sz="2000" dirty="0" smtClean="0"/>
              <a:t>characteristics will </a:t>
            </a:r>
            <a:r>
              <a:rPr lang="en-GB" sz="2000" dirty="0"/>
              <a:t>inevitably influence their ability to control body temperature and water balance. </a:t>
            </a:r>
            <a:endParaRPr lang="en-GB" sz="2000" dirty="0" smtClean="0"/>
          </a:p>
          <a:p>
            <a:r>
              <a:rPr lang="en-GB" sz="2000" dirty="0" smtClean="0"/>
              <a:t>Humidified </a:t>
            </a:r>
            <a:r>
              <a:rPr lang="en-GB" sz="2000" dirty="0"/>
              <a:t>incubators </a:t>
            </a:r>
            <a:r>
              <a:rPr lang="en-GB" sz="2000" dirty="0" smtClean="0"/>
              <a:t>are used </a:t>
            </a:r>
            <a:r>
              <a:rPr lang="en-GB" sz="2000" dirty="0"/>
              <a:t>to decrease evaporative losses and thermal </a:t>
            </a:r>
            <a:r>
              <a:rPr lang="en-GB" sz="2000" dirty="0" smtClean="0"/>
              <a:t>instability. </a:t>
            </a:r>
          </a:p>
          <a:p>
            <a:pPr lvl="1"/>
            <a:r>
              <a:rPr lang="en-GB" sz="2000" dirty="0"/>
              <a:t>I</a:t>
            </a:r>
            <a:r>
              <a:rPr lang="en-GB" sz="2000" dirty="0" smtClean="0"/>
              <a:t>ncreased barrier </a:t>
            </a:r>
            <a:r>
              <a:rPr lang="en-GB" sz="2000" dirty="0"/>
              <a:t>formation </a:t>
            </a:r>
            <a:r>
              <a:rPr lang="en-GB" sz="2000" dirty="0" smtClean="0"/>
              <a:t>when subjected </a:t>
            </a:r>
            <a:r>
              <a:rPr lang="en-GB" sz="2000" dirty="0"/>
              <a:t>to a lower </a:t>
            </a:r>
            <a:r>
              <a:rPr lang="en-GB" sz="2000" dirty="0" smtClean="0"/>
              <a:t>RH. </a:t>
            </a:r>
            <a:endParaRPr lang="en-GB" sz="2000" dirty="0"/>
          </a:p>
          <a:p>
            <a:pPr lvl="1"/>
            <a:r>
              <a:rPr lang="en-GB" sz="2000" dirty="0" smtClean="0"/>
              <a:t>An enclosed </a:t>
            </a:r>
            <a:r>
              <a:rPr lang="en-GB" sz="2000" dirty="0"/>
              <a:t>environment with a high </a:t>
            </a:r>
            <a:r>
              <a:rPr lang="en-GB" sz="2000" dirty="0" smtClean="0"/>
              <a:t>RH can </a:t>
            </a:r>
            <a:r>
              <a:rPr lang="en-GB" sz="2000" dirty="0"/>
              <a:t>pose </a:t>
            </a:r>
            <a:r>
              <a:rPr lang="en-GB" sz="2000" dirty="0" smtClean="0"/>
              <a:t>a risk for nosocomial infection. </a:t>
            </a:r>
          </a:p>
          <a:p>
            <a:r>
              <a:rPr lang="en-GB" sz="2000" dirty="0" smtClean="0"/>
              <a:t>There </a:t>
            </a:r>
            <a:r>
              <a:rPr lang="en-GB" sz="2000" dirty="0"/>
              <a:t>is no established consensus on the optimal level of humidification for preterm </a:t>
            </a:r>
            <a:r>
              <a:rPr lang="en-GB" sz="2000" dirty="0" smtClean="0"/>
              <a:t>infants. 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0C81AC5-4B30-4C6D-B74C-3F2AEB498F3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4098" name="Picture 2" descr="https://encrypted-tbn3.gstatic.com/images?q=tbn:ANd9GcT_1VzmiLrqFyJBjtrj7G6_K3W6cWpT8fLKd458OTwf_EOvqfRE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63" y="1988840"/>
            <a:ext cx="258666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</a:t>
            </a:r>
            <a:r>
              <a:rPr lang="en-GB" dirty="0" smtClean="0"/>
              <a:t>ospital </a:t>
            </a:r>
            <a:r>
              <a:rPr lang="en-GB" dirty="0"/>
              <a:t>admissions experiencing an adverse event, defined as injuries caused by medical </a:t>
            </a:r>
            <a:r>
              <a:rPr lang="en-GB" dirty="0" smtClean="0"/>
              <a:t>management are 2.9 </a:t>
            </a:r>
            <a:r>
              <a:rPr lang="en-GB" dirty="0"/>
              <a:t>and 3.7 </a:t>
            </a:r>
            <a:r>
              <a:rPr lang="en-GB" dirty="0" smtClean="0"/>
              <a:t>percent</a:t>
            </a:r>
          </a:p>
          <a:p>
            <a:pPr marL="0" indent="0">
              <a:buNone/>
            </a:pPr>
            <a:r>
              <a:rPr lang="en-GB" dirty="0"/>
              <a:t>Deaths due to preventable adverse events exceed the deaths attributable to motor vehicle </a:t>
            </a:r>
            <a:r>
              <a:rPr lang="en-GB" dirty="0" smtClean="0"/>
              <a:t>accidents, </a:t>
            </a:r>
            <a:r>
              <a:rPr lang="en-GB" dirty="0"/>
              <a:t>breast </a:t>
            </a:r>
            <a:r>
              <a:rPr lang="en-GB" dirty="0" smtClean="0"/>
              <a:t>cancer or </a:t>
            </a:r>
            <a:r>
              <a:rPr lang="en-GB" dirty="0"/>
              <a:t>AIDS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To err is human-building a safer heath system. Committee </a:t>
            </a:r>
            <a:r>
              <a:rPr lang="en-GB" sz="1400" dirty="0"/>
              <a:t>on Quality of Health Care in </a:t>
            </a:r>
            <a:r>
              <a:rPr lang="en-GB" sz="1400" dirty="0" smtClean="0"/>
              <a:t>America, Institute </a:t>
            </a:r>
            <a:r>
              <a:rPr lang="en-GB" sz="1400" dirty="0"/>
              <a:t>of Medicine </a:t>
            </a:r>
            <a:r>
              <a:rPr lang="en-GB" sz="1400" dirty="0" smtClean="0"/>
              <a:t>2000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56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04856" cy="1368152"/>
          </a:xfrm>
        </p:spPr>
        <p:txBody>
          <a:bodyPr/>
          <a:lstStyle/>
          <a:p>
            <a:pPr algn="ctr"/>
            <a:r>
              <a:rPr lang="en-GB" dirty="0" smtClean="0"/>
              <a:t>Chronological evaluation of functional changes in neonatal skin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46859"/>
            <a:ext cx="4320480" cy="372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51720" y="3284984"/>
            <a:ext cx="3672408" cy="7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Ctr="1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Chronological evaluation of functional</a:t>
            </a:r>
          </a:p>
          <a:p>
            <a:pPr marL="0" marR="0" lvl="0" indent="0" algn="ctr" defTabSz="45720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 changes in neonatal skin</a:t>
            </a:r>
          </a:p>
        </p:txBody>
      </p:sp>
    </p:spTree>
    <p:extLst>
      <p:ext uri="{BB962C8B-B14F-4D97-AF65-F5344CB8AC3E}">
        <p14:creationId xmlns:p14="http://schemas.microsoft.com/office/powerpoint/2010/main" val="39451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628568" y="1131393"/>
            <a:ext cx="7885673" cy="9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AIMS</a:t>
            </a:r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628568" y="2226625"/>
            <a:ext cx="7885673" cy="326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buClrTx/>
              <a:buSzPct val="45000"/>
              <a:buFont typeface="Wingdings" panose="05000000000000000000" pitchFamily="2" charset="2"/>
              <a:buChar char="q"/>
            </a:pPr>
            <a:r>
              <a:rPr lang="en-US" altLang="en-US" sz="2100" dirty="0" smtClean="0"/>
              <a:t>Evaluate </a:t>
            </a:r>
            <a:r>
              <a:rPr lang="en-US" altLang="en-US" sz="2100" dirty="0"/>
              <a:t>the interaction between the environment and skin development in preterm infants</a:t>
            </a:r>
          </a:p>
          <a:p>
            <a:pPr marL="342900" indent="-342900" eaLnBrk="1" hangingPunct="1">
              <a:buClrTx/>
              <a:buSzPct val="45000"/>
              <a:buFont typeface="Wingdings" panose="05000000000000000000" pitchFamily="2" charset="2"/>
              <a:buChar char="q"/>
            </a:pPr>
            <a:r>
              <a:rPr lang="en-US" altLang="en-US" sz="2100" dirty="0"/>
              <a:t>Develop a series of robust parameters which assess the integrity of the skin in neonates</a:t>
            </a:r>
          </a:p>
          <a:p>
            <a:pPr marL="342900" indent="-342900" eaLnBrk="1" hangingPunct="1">
              <a:buClrTx/>
              <a:buSzPct val="45000"/>
              <a:buFont typeface="Wingdings" panose="05000000000000000000" pitchFamily="2" charset="2"/>
              <a:buChar char="q"/>
            </a:pPr>
            <a:r>
              <a:rPr lang="en-US" altLang="en-US" sz="2100" dirty="0"/>
              <a:t>Establish the relationship between gestation age and the development of skin function</a:t>
            </a:r>
          </a:p>
          <a:p>
            <a:pPr eaLnBrk="1" hangingPunct="1">
              <a:buSzPct val="45000"/>
              <a:buFont typeface="Wingdings" panose="05000000000000000000" pitchFamily="2" charset="2"/>
              <a:buNone/>
            </a:pPr>
            <a:endParaRPr lang="en-GB" altLang="en-US" sz="2100" dirty="0"/>
          </a:p>
        </p:txBody>
      </p:sp>
    </p:spTree>
    <p:extLst>
      <p:ext uri="{BB962C8B-B14F-4D97-AF65-F5344CB8AC3E}">
        <p14:creationId xmlns:p14="http://schemas.microsoft.com/office/powerpoint/2010/main" val="707087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628568" y="1131393"/>
            <a:ext cx="7885673" cy="9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350"/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142857" y="1196752"/>
            <a:ext cx="823686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Aft>
                <a:spcPts val="750"/>
              </a:spcAft>
              <a:buClrTx/>
              <a:buSzPct val="45000"/>
            </a:pPr>
            <a:r>
              <a:rPr lang="en-US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ahoma" panose="020B0604030504040204" pitchFamily="34" charset="0"/>
              </a:rPr>
              <a:t>Inclusion criteria</a:t>
            </a:r>
          </a:p>
          <a:p>
            <a:pPr>
              <a:lnSpc>
                <a:spcPct val="150000"/>
              </a:lnSpc>
              <a:spcAft>
                <a:spcPts val="750"/>
              </a:spcAft>
              <a:buClrTx/>
              <a:buSzPct val="45000"/>
            </a:pPr>
            <a:r>
              <a:rPr lang="en-US" altLang="en-US" sz="1800" dirty="0">
                <a:latin typeface="Arial" panose="020B0604020202020204" pitchFamily="34" charset="0"/>
                <a:cs typeface="Tahoma" panose="020B0604030504040204" pitchFamily="34" charset="0"/>
              </a:rPr>
              <a:t>All preterm </a:t>
            </a:r>
            <a:r>
              <a:rPr lang="en-US" altLang="en-US" sz="1800" dirty="0" smtClean="0">
                <a:latin typeface="Arial" panose="020B0604020202020204" pitchFamily="34" charset="0"/>
                <a:cs typeface="Tahoma" panose="020B0604030504040204" pitchFamily="34" charset="0"/>
              </a:rPr>
              <a:t>babies</a:t>
            </a:r>
          </a:p>
          <a:p>
            <a:pPr>
              <a:lnSpc>
                <a:spcPct val="150000"/>
              </a:lnSpc>
              <a:spcAft>
                <a:spcPts val="750"/>
              </a:spcAft>
              <a:buClrTx/>
              <a:buSzPct val="45000"/>
            </a:pPr>
            <a:r>
              <a:rPr lang="en-US" altLang="en-US" sz="1800" dirty="0" smtClean="0">
                <a:latin typeface="Arial" panose="020B0604020202020204" pitchFamily="34" charset="0"/>
                <a:cs typeface="Tahoma" panose="020B0604030504040204" pitchFamily="34" charset="0"/>
              </a:rPr>
              <a:t>All </a:t>
            </a:r>
            <a:r>
              <a:rPr lang="en-US" altLang="en-US" sz="1800" dirty="0">
                <a:latin typeface="Arial" panose="020B0604020202020204" pitchFamily="34" charset="0"/>
                <a:cs typeface="Tahoma" panose="020B0604030504040204" pitchFamily="34" charset="0"/>
              </a:rPr>
              <a:t>term </a:t>
            </a:r>
            <a:r>
              <a:rPr lang="en-US" altLang="en-US" sz="1800" dirty="0" smtClean="0">
                <a:latin typeface="Arial" panose="020B0604020202020204" pitchFamily="34" charset="0"/>
                <a:cs typeface="Tahoma" panose="020B0604030504040204" pitchFamily="34" charset="0"/>
              </a:rPr>
              <a:t>babies</a:t>
            </a:r>
            <a:endParaRPr lang="en-US" altLang="en-US" sz="1800" dirty="0"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ClrTx/>
              <a:buSzPct val="45000"/>
            </a:pPr>
            <a:endParaRPr lang="en-US" altLang="en-US" sz="1800" u="sng" dirty="0" smtClean="0"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ClrTx/>
              <a:buSzPct val="45000"/>
            </a:pPr>
            <a:endParaRPr lang="en-US" altLang="en-US" sz="1800" u="sng" dirty="0"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ClrTx/>
              <a:buSzPct val="45000"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ahoma" panose="020B0604030504040204" pitchFamily="34" charset="0"/>
              </a:rPr>
              <a:t>Exclusion criteria</a:t>
            </a:r>
            <a:endParaRPr lang="en-US" altLang="en-US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buClrTx/>
              <a:buSzPct val="45000"/>
            </a:pPr>
            <a:r>
              <a:rPr lang="en-US" altLang="en-US" sz="1800" dirty="0">
                <a:latin typeface="Arial" panose="020B0604020202020204" pitchFamily="34" charset="0"/>
                <a:cs typeface="Tahoma" panose="020B0604030504040204" pitchFamily="34" charset="0"/>
              </a:rPr>
              <a:t>Infants with dermatological conditions (e.g. collodion skin, harlequin baby)</a:t>
            </a:r>
          </a:p>
          <a:p>
            <a:pPr>
              <a:lnSpc>
                <a:spcPct val="115000"/>
              </a:lnSpc>
              <a:spcAft>
                <a:spcPts val="750"/>
              </a:spcAft>
              <a:buClrTx/>
              <a:buSzPct val="45000"/>
            </a:pPr>
            <a:r>
              <a:rPr lang="en-US" altLang="en-US" sz="1800" dirty="0">
                <a:latin typeface="Arial" panose="020B0604020202020204" pitchFamily="34" charset="0"/>
                <a:cs typeface="Tahoma" panose="020B0604030504040204" pitchFamily="34" charset="0"/>
              </a:rPr>
              <a:t>Infants receiving therapeutic hypothermia</a:t>
            </a:r>
          </a:p>
          <a:p>
            <a:pPr eaLnBrk="1" hangingPunct="1">
              <a:buSzPct val="45000"/>
              <a:buFont typeface="Wingdings" panose="05000000000000000000" pitchFamily="2" charset="2"/>
              <a:buNone/>
            </a:pPr>
            <a:endParaRPr lang="en-GB" altLang="en-US" sz="1500" dirty="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99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Data collection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3259229"/>
              </p:ext>
            </p:extLst>
          </p:nvPr>
        </p:nvGraphicFramePr>
        <p:xfrm>
          <a:off x="384522" y="2125436"/>
          <a:ext cx="8344002" cy="3766705"/>
        </p:xfrm>
        <a:graphic>
          <a:graphicData uri="http://schemas.openxmlformats.org/drawingml/2006/table">
            <a:tbl>
              <a:tblPr/>
              <a:tblGrid>
                <a:gridCol w="905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6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7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6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61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1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61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73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61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618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47614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GA</a:t>
                      </a: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↓</a:t>
                      </a: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/Time</a:t>
                      </a: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→</a:t>
                      </a: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         Investigations</a:t>
                      </a: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↓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Birth/  Consent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&lt;48hours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3-4 days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6-7 days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9-11 days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13-15 days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28-34 days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50-56 days or before discharge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2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Preterm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pH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TEWL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USS skin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Biofluid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 Swab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Term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pH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66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TEWL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6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USS skin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a:t>√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7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413"/>
                        </a:spcAft>
                        <a:buSzPct val="45000"/>
                        <a:buFont typeface="StarSymbol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  <a:endParaRPr kumimoji="0" lang="en-GB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25714" marR="257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153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TEWL</a:t>
            </a:r>
          </a:p>
          <a:p>
            <a:r>
              <a:rPr lang="en-GB" dirty="0" smtClean="0"/>
              <a:t>pH</a:t>
            </a:r>
          </a:p>
          <a:p>
            <a:r>
              <a:rPr lang="en-GB" dirty="0" smtClean="0"/>
              <a:t>Thickness of the skin </a:t>
            </a:r>
            <a:r>
              <a:rPr lang="en-GB" dirty="0" err="1" smtClean="0"/>
              <a:t>ucing</a:t>
            </a:r>
            <a:r>
              <a:rPr lang="en-GB" dirty="0" smtClean="0"/>
              <a:t> high frequency US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2090465" cy="31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0" t="-8696" r="56794" b="8696"/>
          <a:stretch/>
        </p:blipFill>
        <p:spPr>
          <a:xfrm>
            <a:off x="3995936" y="3140968"/>
            <a:ext cx="2724787" cy="35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Till date……………….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11 term </a:t>
            </a:r>
          </a:p>
          <a:p>
            <a:r>
              <a:rPr lang="en-GB" dirty="0" smtClean="0"/>
              <a:t>20 preterm</a:t>
            </a:r>
          </a:p>
          <a:p>
            <a:pPr marL="0" indent="0">
              <a:buNone/>
            </a:pPr>
            <a:r>
              <a:rPr lang="en-GB" dirty="0" smtClean="0"/>
              <a:t>24+5 to 36+6 weeks</a:t>
            </a:r>
          </a:p>
          <a:p>
            <a:pPr marL="0" indent="0">
              <a:buNone/>
            </a:pPr>
            <a:r>
              <a:rPr lang="en-GB" dirty="0" smtClean="0"/>
              <a:t>690-2725g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1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588093"/>
          </a:xfrm>
        </p:spPr>
        <p:txBody>
          <a:bodyPr/>
          <a:lstStyle/>
          <a:p>
            <a:r>
              <a:rPr lang="en-GB" dirty="0" smtClean="0"/>
              <a:t>Three subjects…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21081"/>
              </p:ext>
            </p:extLst>
          </p:nvPr>
        </p:nvGraphicFramePr>
        <p:xfrm>
          <a:off x="107502" y="1196753"/>
          <a:ext cx="8856988" cy="480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20">
                  <a:extLst>
                    <a:ext uri="{9D8B030D-6E8A-4147-A177-3AD203B41FA5}">
                      <a16:colId xmlns:a16="http://schemas.microsoft.com/office/drawing/2014/main" xmlns="" val="2669293780"/>
                    </a:ext>
                  </a:extLst>
                </a:gridCol>
                <a:gridCol w="992593">
                  <a:extLst>
                    <a:ext uri="{9D8B030D-6E8A-4147-A177-3AD203B41FA5}">
                      <a16:colId xmlns:a16="http://schemas.microsoft.com/office/drawing/2014/main" xmlns="" val="3059118348"/>
                    </a:ext>
                  </a:extLst>
                </a:gridCol>
                <a:gridCol w="1221654">
                  <a:extLst>
                    <a:ext uri="{9D8B030D-6E8A-4147-A177-3AD203B41FA5}">
                      <a16:colId xmlns:a16="http://schemas.microsoft.com/office/drawing/2014/main" xmlns="" val="2601719254"/>
                    </a:ext>
                  </a:extLst>
                </a:gridCol>
                <a:gridCol w="1527067">
                  <a:extLst>
                    <a:ext uri="{9D8B030D-6E8A-4147-A177-3AD203B41FA5}">
                      <a16:colId xmlns:a16="http://schemas.microsoft.com/office/drawing/2014/main" xmlns="" val="3890605653"/>
                    </a:ext>
                  </a:extLst>
                </a:gridCol>
                <a:gridCol w="1221654">
                  <a:extLst>
                    <a:ext uri="{9D8B030D-6E8A-4147-A177-3AD203B41FA5}">
                      <a16:colId xmlns:a16="http://schemas.microsoft.com/office/drawing/2014/main" xmlns="" val="748018073"/>
                    </a:ext>
                  </a:extLst>
                </a:gridCol>
                <a:gridCol w="839886">
                  <a:extLst>
                    <a:ext uri="{9D8B030D-6E8A-4147-A177-3AD203B41FA5}">
                      <a16:colId xmlns:a16="http://schemas.microsoft.com/office/drawing/2014/main" xmlns="" val="3649038147"/>
                    </a:ext>
                  </a:extLst>
                </a:gridCol>
                <a:gridCol w="1371876">
                  <a:extLst>
                    <a:ext uri="{9D8B030D-6E8A-4147-A177-3AD203B41FA5}">
                      <a16:colId xmlns:a16="http://schemas.microsoft.com/office/drawing/2014/main" xmlns="" val="983653807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xmlns="" val="558033766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(g)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Weight centile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No. of readings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Antenatal steroids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Mode of delivery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5232151"/>
                  </a:ext>
                </a:extLst>
              </a:tr>
              <a:tr h="10415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980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centile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LSCS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0392285"/>
                  </a:ext>
                </a:extLst>
              </a:tr>
              <a:tr h="10415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24+5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730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centile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LSCS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9072952"/>
                  </a:ext>
                </a:extLst>
              </a:tr>
              <a:tr h="135407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24+5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25-50</a:t>
                      </a:r>
                      <a:r>
                        <a:rPr lang="en-GB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centile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LSCS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2635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5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340768"/>
          </a:xfrm>
        </p:spPr>
        <p:txBody>
          <a:bodyPr/>
          <a:lstStyle/>
          <a:p>
            <a:r>
              <a:rPr lang="en-GB" dirty="0" smtClean="0"/>
              <a:t>Subject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30699"/>
              </p:ext>
            </p:extLst>
          </p:nvPr>
        </p:nvGraphicFramePr>
        <p:xfrm>
          <a:off x="179512" y="1857183"/>
          <a:ext cx="8856988" cy="447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66929378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0591183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601719254"/>
                    </a:ext>
                  </a:extLst>
                </a:gridCol>
                <a:gridCol w="1175098">
                  <a:extLst>
                    <a:ext uri="{9D8B030D-6E8A-4147-A177-3AD203B41FA5}">
                      <a16:colId xmlns:a16="http://schemas.microsoft.com/office/drawing/2014/main" xmlns="" val="3890605653"/>
                    </a:ext>
                  </a:extLst>
                </a:gridCol>
                <a:gridCol w="1129160">
                  <a:extLst>
                    <a:ext uri="{9D8B030D-6E8A-4147-A177-3AD203B41FA5}">
                      <a16:colId xmlns:a16="http://schemas.microsoft.com/office/drawing/2014/main" xmlns="" val="74801807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64903814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983653807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xmlns="" val="558033766"/>
                    </a:ext>
                  </a:extLst>
                </a:gridCol>
              </a:tblGrid>
              <a:tr h="10415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26h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30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48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453430"/>
                  </a:ext>
                </a:extLst>
              </a:tr>
              <a:tr h="10415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TEWL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12.6-18.6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14.3-21.6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8.3-9.2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4.1-9.6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7.9-13.2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11.4-22.6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14.4-16.7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0392285"/>
                  </a:ext>
                </a:extLst>
              </a:tr>
              <a:tr h="10415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6.2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5.66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5.6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9072952"/>
                  </a:ext>
                </a:extLst>
              </a:tr>
              <a:tr h="6770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Dermis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1.13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1.27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2.8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1.87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1.53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1.43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2635055"/>
                  </a:ext>
                </a:extLst>
              </a:tr>
              <a:tr h="6770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Hypo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dermis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3.66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4.05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4.42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3.58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3.71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032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340768"/>
          </a:xfrm>
        </p:spPr>
        <p:txBody>
          <a:bodyPr/>
          <a:lstStyle/>
          <a:p>
            <a:r>
              <a:rPr lang="en-GB" dirty="0" smtClean="0"/>
              <a:t>Subject 2 and 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14037"/>
              </p:ext>
            </p:extLst>
          </p:nvPr>
        </p:nvGraphicFramePr>
        <p:xfrm>
          <a:off x="206176" y="1772816"/>
          <a:ext cx="8937824" cy="487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>
                  <a:extLst>
                    <a:ext uri="{9D8B030D-6E8A-4147-A177-3AD203B41FA5}">
                      <a16:colId xmlns:a16="http://schemas.microsoft.com/office/drawing/2014/main" xmlns="" val="2669293780"/>
                    </a:ext>
                  </a:extLst>
                </a:gridCol>
                <a:gridCol w="477390">
                  <a:extLst>
                    <a:ext uri="{9D8B030D-6E8A-4147-A177-3AD203B41FA5}">
                      <a16:colId xmlns:a16="http://schemas.microsoft.com/office/drawing/2014/main" xmlns="" val="3059118348"/>
                    </a:ext>
                  </a:extLst>
                </a:gridCol>
                <a:gridCol w="602730">
                  <a:extLst>
                    <a:ext uri="{9D8B030D-6E8A-4147-A177-3AD203B41FA5}">
                      <a16:colId xmlns:a16="http://schemas.microsoft.com/office/drawing/2014/main" xmlns="" val="38147356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60171925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168599745"/>
                    </a:ext>
                  </a:extLst>
                </a:gridCol>
                <a:gridCol w="432558">
                  <a:extLst>
                    <a:ext uri="{9D8B030D-6E8A-4147-A177-3AD203B41FA5}">
                      <a16:colId xmlns:a16="http://schemas.microsoft.com/office/drawing/2014/main" xmlns="" val="3190720624"/>
                    </a:ext>
                  </a:extLst>
                </a:gridCol>
                <a:gridCol w="623042">
                  <a:extLst>
                    <a:ext uri="{9D8B030D-6E8A-4147-A177-3AD203B41FA5}">
                      <a16:colId xmlns:a16="http://schemas.microsoft.com/office/drawing/2014/main" xmlns="" val="3890605653"/>
                    </a:ext>
                  </a:extLst>
                </a:gridCol>
                <a:gridCol w="601094">
                  <a:extLst>
                    <a:ext uri="{9D8B030D-6E8A-4147-A177-3AD203B41FA5}">
                      <a16:colId xmlns:a16="http://schemas.microsoft.com/office/drawing/2014/main" xmlns="" val="231638464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74801807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1618572012"/>
                    </a:ext>
                  </a:extLst>
                </a:gridCol>
                <a:gridCol w="503546">
                  <a:extLst>
                    <a:ext uri="{9D8B030D-6E8A-4147-A177-3AD203B41FA5}">
                      <a16:colId xmlns:a16="http://schemas.microsoft.com/office/drawing/2014/main" xmlns="" val="3649038147"/>
                    </a:ext>
                  </a:extLst>
                </a:gridCol>
                <a:gridCol w="648582">
                  <a:extLst>
                    <a:ext uri="{9D8B030D-6E8A-4147-A177-3AD203B41FA5}">
                      <a16:colId xmlns:a16="http://schemas.microsoft.com/office/drawing/2014/main" xmlns="" val="459127511"/>
                    </a:ext>
                  </a:extLst>
                </a:gridCol>
                <a:gridCol w="503546">
                  <a:extLst>
                    <a:ext uri="{9D8B030D-6E8A-4147-A177-3AD203B41FA5}">
                      <a16:colId xmlns:a16="http://schemas.microsoft.com/office/drawing/2014/main" xmlns="" val="983653807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xmlns="" val="3628599982"/>
                    </a:ext>
                  </a:extLst>
                </a:gridCol>
                <a:gridCol w="612069">
                  <a:extLst>
                    <a:ext uri="{9D8B030D-6E8A-4147-A177-3AD203B41FA5}">
                      <a16:colId xmlns:a16="http://schemas.microsoft.com/office/drawing/2014/main" xmlns="" val="558033766"/>
                    </a:ext>
                  </a:extLst>
                </a:gridCol>
                <a:gridCol w="612069">
                  <a:extLst>
                    <a:ext uri="{9D8B030D-6E8A-4147-A177-3AD203B41FA5}">
                      <a16:colId xmlns:a16="http://schemas.microsoft.com/office/drawing/2014/main" xmlns="" val="6972686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6001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42h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41h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16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31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Day 45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453430"/>
                  </a:ext>
                </a:extLst>
              </a:tr>
              <a:tr h="10415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TEWL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0392285"/>
                  </a:ext>
                </a:extLst>
              </a:tr>
              <a:tr h="10415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072952"/>
                  </a:ext>
                </a:extLst>
              </a:tr>
              <a:tr h="6770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Dermis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1.53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1.53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1.58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635055"/>
                  </a:ext>
                </a:extLst>
              </a:tr>
              <a:tr h="67703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Hypo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dermis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4.95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3.32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4.82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683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3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574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609600" y="2218267"/>
            <a:ext cx="7904641" cy="32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 dirty="0"/>
              <a:t>1 in 8 babies born in UK will spend at least a few days in a neonatal unit for prematurity , low birth weight or  have a medical condition </a:t>
            </a:r>
            <a:r>
              <a:rPr lang="en-US" altLang="en-US" sz="2100" dirty="0" smtClean="0"/>
              <a:t>in need for </a:t>
            </a:r>
            <a:r>
              <a:rPr lang="en-US" altLang="en-US" sz="2100" dirty="0"/>
              <a:t>specialized treatment.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135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35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ealthcare quality improvement partnership, NDAU 2016</a:t>
            </a:r>
          </a:p>
        </p:txBody>
      </p:sp>
    </p:spTree>
    <p:extLst>
      <p:ext uri="{BB962C8B-B14F-4D97-AF65-F5344CB8AC3E}">
        <p14:creationId xmlns:p14="http://schemas.microsoft.com/office/powerpoint/2010/main" val="8984395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56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55976" y="1988840"/>
            <a:ext cx="4247505" cy="4249043"/>
          </a:xfrm>
        </p:spPr>
        <p:txBody>
          <a:bodyPr/>
          <a:lstStyle/>
          <a:p>
            <a:r>
              <a:rPr lang="en-GB" dirty="0" smtClean="0"/>
              <a:t>F=9, M=11</a:t>
            </a:r>
          </a:p>
          <a:p>
            <a:r>
              <a:rPr lang="en-GB" dirty="0" smtClean="0"/>
              <a:t>3 East Europeans, 1 Afro-</a:t>
            </a:r>
            <a:r>
              <a:rPr lang="en-GB" dirty="0" err="1" smtClean="0"/>
              <a:t>caribbean</a:t>
            </a:r>
            <a:r>
              <a:rPr lang="en-GB" dirty="0" smtClean="0"/>
              <a:t>, 16 white-</a:t>
            </a:r>
            <a:r>
              <a:rPr lang="en-GB" dirty="0" err="1" smtClean="0"/>
              <a:t>british</a:t>
            </a:r>
            <a:endParaRPr lang="en-GB" dirty="0" smtClean="0"/>
          </a:p>
          <a:p>
            <a:r>
              <a:rPr lang="en-GB" dirty="0" smtClean="0"/>
              <a:t>6 vaginal, 1 forceps, 13 LSCS</a:t>
            </a:r>
          </a:p>
          <a:p>
            <a:r>
              <a:rPr lang="en-GB" dirty="0" smtClean="0"/>
              <a:t>All but 2 had antenatal steroids</a:t>
            </a:r>
          </a:p>
          <a:p>
            <a:r>
              <a:rPr lang="en-GB" dirty="0"/>
              <a:t>9</a:t>
            </a:r>
            <a:r>
              <a:rPr lang="en-GB" dirty="0" smtClean="0"/>
              <a:t> had plastic bag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98784"/>
              </p:ext>
            </p:extLst>
          </p:nvPr>
        </p:nvGraphicFramePr>
        <p:xfrm>
          <a:off x="467544" y="2060854"/>
          <a:ext cx="1944216" cy="4403905"/>
        </p:xfrm>
        <a:graphic>
          <a:graphicData uri="http://schemas.openxmlformats.org/drawingml/2006/table">
            <a:tbl>
              <a:tblPr/>
              <a:tblGrid>
                <a:gridCol w="972108">
                  <a:extLst>
                    <a:ext uri="{9D8B030D-6E8A-4147-A177-3AD203B41FA5}">
                      <a16:colId xmlns:a16="http://schemas.microsoft.com/office/drawing/2014/main" xmlns="" val="256813604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516294889"/>
                    </a:ext>
                  </a:extLst>
                </a:gridCol>
              </a:tblGrid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24+5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40451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24+5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2477399"/>
                  </a:ext>
                </a:extLst>
              </a:tr>
              <a:tr h="22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26+6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8637629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27+0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4135277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27+4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2571110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28+0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6791075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29+0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466530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29+1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4413389"/>
                  </a:ext>
                </a:extLst>
              </a:tr>
              <a:tr h="22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29+1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3593831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31+4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4240035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31+6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597815"/>
                  </a:ext>
                </a:extLst>
              </a:tr>
              <a:tr h="22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32+6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1847866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33+0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810578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33+0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4563155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34+2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030810"/>
                  </a:ext>
                </a:extLst>
              </a:tr>
              <a:tr h="22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34+3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839998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35+2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7257520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35+5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0030396"/>
                  </a:ext>
                </a:extLst>
              </a:tr>
              <a:tr h="21426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35+5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6368522"/>
                  </a:ext>
                </a:extLst>
              </a:tr>
              <a:tr h="2216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36+6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180943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382"/>
              </p:ext>
            </p:extLst>
          </p:nvPr>
        </p:nvGraphicFramePr>
        <p:xfrm>
          <a:off x="3059832" y="1988840"/>
          <a:ext cx="864096" cy="439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1760704927"/>
                    </a:ext>
                  </a:extLst>
                </a:gridCol>
              </a:tblGrid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690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012633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212081"/>
                  </a:ext>
                </a:extLst>
              </a:tr>
              <a:tr h="18543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790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54414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790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596171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106499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870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279430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980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294027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1080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85442"/>
                  </a:ext>
                </a:extLst>
              </a:tr>
              <a:tr h="18543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1275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5907029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1475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824298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0907376"/>
                  </a:ext>
                </a:extLst>
              </a:tr>
              <a:tr h="18543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100818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8855497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2120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652130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2235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9935188"/>
                  </a:ext>
                </a:extLst>
              </a:tr>
              <a:tr h="18543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2355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47102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2370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9420004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2443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656351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2700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2355133"/>
                  </a:ext>
                </a:extLst>
              </a:tr>
              <a:tr h="185432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2725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86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2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1600" y="4437112"/>
            <a:ext cx="7631881" cy="1800771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39074"/>
              </p:ext>
            </p:extLst>
          </p:nvPr>
        </p:nvGraphicFramePr>
        <p:xfrm>
          <a:off x="395536" y="2098900"/>
          <a:ext cx="7992886" cy="1120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569790898"/>
                    </a:ext>
                  </a:extLst>
                </a:gridCol>
                <a:gridCol w="35420">
                  <a:extLst>
                    <a:ext uri="{9D8B030D-6E8A-4147-A177-3AD203B41FA5}">
                      <a16:colId xmlns:a16="http://schemas.microsoft.com/office/drawing/2014/main" xmlns="" val="41786072"/>
                    </a:ext>
                  </a:extLst>
                </a:gridCol>
                <a:gridCol w="252612">
                  <a:extLst>
                    <a:ext uri="{9D8B030D-6E8A-4147-A177-3AD203B41FA5}">
                      <a16:colId xmlns:a16="http://schemas.microsoft.com/office/drawing/2014/main" xmlns="" val="29053296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159081810"/>
                    </a:ext>
                  </a:extLst>
                </a:gridCol>
                <a:gridCol w="1476748">
                  <a:extLst>
                    <a:ext uri="{9D8B030D-6E8A-4147-A177-3AD203B41FA5}">
                      <a16:colId xmlns:a16="http://schemas.microsoft.com/office/drawing/2014/main" xmlns="" val="2625224874"/>
                    </a:ext>
                  </a:extLst>
                </a:gridCol>
                <a:gridCol w="35420">
                  <a:extLst>
                    <a:ext uri="{9D8B030D-6E8A-4147-A177-3AD203B41FA5}">
                      <a16:colId xmlns:a16="http://schemas.microsoft.com/office/drawing/2014/main" xmlns="" val="28497908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76247403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9811669"/>
                    </a:ext>
                  </a:extLst>
                </a:gridCol>
                <a:gridCol w="144014">
                  <a:extLst>
                    <a:ext uri="{9D8B030D-6E8A-4147-A177-3AD203B41FA5}">
                      <a16:colId xmlns:a16="http://schemas.microsoft.com/office/drawing/2014/main" xmlns="" val="1168528101"/>
                    </a:ext>
                  </a:extLst>
                </a:gridCol>
              </a:tblGrid>
              <a:tr h="105964">
                <a:tc row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GA at birth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weight g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rowSpan="6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Antenatal steroids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delivery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rowSpan="6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extLst>
                  <a:ext uri="{0D108BD9-81ED-4DB2-BD59-A6C34878D82A}">
                    <a16:rowId xmlns:a16="http://schemas.microsoft.com/office/drawing/2014/main" xmlns="" val="26152563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LSCS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extLst>
                  <a:ext uri="{0D108BD9-81ED-4DB2-BD59-A6C34878D82A}">
                    <a16:rowId xmlns:a16="http://schemas.microsoft.com/office/drawing/2014/main" xmlns="" val="1854484214"/>
                  </a:ext>
                </a:extLst>
              </a:tr>
              <a:tr h="2435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CFNS PT6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33+0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 smtClean="0">
                          <a:effectLst/>
                        </a:rPr>
                        <a:t>980  At 3</a:t>
                      </a:r>
                      <a:r>
                        <a:rPr lang="en-GB" sz="900" u="none" strike="noStrike" baseline="30000" dirty="0" smtClean="0">
                          <a:effectLst/>
                        </a:rPr>
                        <a:t>rd</a:t>
                      </a:r>
                      <a:r>
                        <a:rPr lang="en-GB" sz="900" u="none" strike="noStrike" dirty="0" smtClean="0">
                          <a:effectLst/>
                        </a:rPr>
                        <a:t> standard deviation/0.4</a:t>
                      </a:r>
                      <a:r>
                        <a:rPr lang="en-GB" sz="900" u="none" strike="noStrike" baseline="30000" dirty="0" smtClean="0">
                          <a:effectLst/>
                        </a:rPr>
                        <a:t>th</a:t>
                      </a:r>
                      <a:r>
                        <a:rPr lang="en-GB" sz="900" u="none" strike="noStrike" baseline="0" dirty="0" smtClean="0">
                          <a:effectLst/>
                        </a:rPr>
                        <a:t> cent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1166424"/>
                  </a:ext>
                </a:extLst>
              </a:tr>
              <a:tr h="2472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 smtClean="0">
                          <a:effectLst/>
                        </a:rPr>
                        <a:t>CFNS PT4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24+5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 smtClean="0">
                          <a:effectLst/>
                        </a:rPr>
                        <a:t>730 just below the 50</a:t>
                      </a:r>
                      <a:r>
                        <a:rPr lang="en-GB" sz="900" u="none" strike="noStrike" baseline="30000" dirty="0" smtClean="0">
                          <a:effectLst/>
                        </a:rPr>
                        <a:t>th</a:t>
                      </a:r>
                      <a:r>
                        <a:rPr lang="en-GB" sz="900" u="none" strike="noStrike" dirty="0" smtClean="0">
                          <a:effectLst/>
                        </a:rPr>
                        <a:t> centile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LSCS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extLst>
                  <a:ext uri="{0D108BD9-81ED-4DB2-BD59-A6C34878D82A}">
                    <a16:rowId xmlns:a16="http://schemas.microsoft.com/office/drawing/2014/main" xmlns="" val="4226460887"/>
                  </a:ext>
                </a:extLst>
              </a:tr>
              <a:tr h="2472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 smtClean="0">
                          <a:effectLst/>
                        </a:rPr>
                        <a:t>CFNS P15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24+5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 smtClean="0">
                          <a:effectLst/>
                        </a:rPr>
                        <a:t>800 25-50</a:t>
                      </a:r>
                      <a:r>
                        <a:rPr lang="en-GB" sz="900" u="none" strike="noStrike" baseline="30000" dirty="0" smtClean="0">
                          <a:effectLst/>
                        </a:rPr>
                        <a:t>th</a:t>
                      </a:r>
                      <a:r>
                        <a:rPr lang="en-GB" sz="900" u="none" strike="noStrike" dirty="0" smtClean="0">
                          <a:effectLst/>
                        </a:rPr>
                        <a:t> centile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 err="1">
                          <a:effectLst/>
                        </a:rPr>
                        <a:t>lLSCS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extLst>
                  <a:ext uri="{0D108BD9-81ED-4DB2-BD59-A6C34878D82A}">
                    <a16:rowId xmlns:a16="http://schemas.microsoft.com/office/drawing/2014/main" xmlns="" val="1671448714"/>
                  </a:ext>
                </a:extLst>
              </a:tr>
              <a:tr h="12585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0" marR="5010" marT="5010" marB="0" anchor="b"/>
                </a:tc>
                <a:extLst>
                  <a:ext uri="{0D108BD9-81ED-4DB2-BD59-A6C34878D82A}">
                    <a16:rowId xmlns:a16="http://schemas.microsoft.com/office/drawing/2014/main" xmlns="" val="1347054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8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92417E88-16E2-49FA-A333-AC751F54356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58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Watch this space……..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6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7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628568" y="1131393"/>
            <a:ext cx="7885673" cy="9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350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28568" y="2226625"/>
            <a:ext cx="7885673" cy="326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/>
              <a:t>1 in 8 babies born in UK will spend at least a few days in a neonatal unit for prematurity , low birth weight or  have a medical condition for specialized treatment.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/>
              <a:t>40% of babies admitted to neonatal unit are preterm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1350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NDAU 2015, p4</a:t>
            </a:r>
          </a:p>
        </p:txBody>
      </p:sp>
    </p:spTree>
    <p:extLst>
      <p:ext uri="{BB962C8B-B14F-4D97-AF65-F5344CB8AC3E}">
        <p14:creationId xmlns:p14="http://schemas.microsoft.com/office/powerpoint/2010/main" val="3507240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628568" y="1131393"/>
            <a:ext cx="7885673" cy="9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350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77379" y="1627820"/>
            <a:ext cx="7885673" cy="326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/>
              <a:t>1 in 8 babies born in Uk will spend at least a few days in a neonatal unit for prematurity , low birth weight or  have a medical condition for specialised treatment.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/>
              <a:t>40% of babies admitted to neonatal unit are preterm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/>
              <a:t>Skin damage is one of the most common iatrogenic injuries occurring in as many as 24% of NICU patients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1350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Ness et at, Int J of Dermat 2013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1310399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628568" y="1131393"/>
            <a:ext cx="7885673" cy="9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350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28568" y="1790913"/>
            <a:ext cx="7885673" cy="326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 dirty="0"/>
              <a:t>1 in 8 babies born in </a:t>
            </a:r>
            <a:r>
              <a:rPr lang="en-US" altLang="en-US" sz="2100" dirty="0" err="1"/>
              <a:t>Uk</a:t>
            </a:r>
            <a:r>
              <a:rPr lang="en-US" altLang="en-US" sz="2100" dirty="0"/>
              <a:t> will spend at least a few days in a neonatal unit for prematurity , low birth weight or  have a medical condition for </a:t>
            </a:r>
            <a:r>
              <a:rPr lang="en-US" altLang="en-US" sz="2100" dirty="0" err="1"/>
              <a:t>specialised</a:t>
            </a:r>
            <a:r>
              <a:rPr lang="en-US" altLang="en-US" sz="2100" dirty="0"/>
              <a:t> treatment.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 dirty="0"/>
              <a:t>40% of babies admitted to neonatal unit are preterm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 dirty="0"/>
              <a:t>Skin damage is one of the most common iatrogenic injuries occurring in as many as 24% of NICU patients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2100" dirty="0"/>
              <a:t>Equipment and </a:t>
            </a:r>
            <a:r>
              <a:rPr lang="en-US" altLang="en-US" sz="2100" dirty="0" smtClean="0"/>
              <a:t>devices</a:t>
            </a:r>
            <a:r>
              <a:rPr lang="en-US" altLang="en-US" sz="2100" dirty="0"/>
              <a:t> </a:t>
            </a:r>
            <a:r>
              <a:rPr lang="en-US" altLang="en-US" sz="2100" dirty="0" smtClean="0"/>
              <a:t>are </a:t>
            </a:r>
            <a:r>
              <a:rPr lang="en-US" altLang="en-US" sz="2100" dirty="0"/>
              <a:t>implicated in more than 50% of pressure ulcers in neonates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1650" dirty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r>
              <a:rPr lang="en-US" altLang="en-US" sz="165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Ness et at, </a:t>
            </a:r>
            <a:r>
              <a:rPr lang="en-US" altLang="en-US" sz="1650" dirty="0" err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en-US" sz="165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 of </a:t>
            </a:r>
            <a:r>
              <a:rPr lang="en-US" altLang="en-US" sz="1650" dirty="0" err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Dermat</a:t>
            </a:r>
            <a:r>
              <a:rPr lang="en-US" altLang="en-US" sz="165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2013; </a:t>
            </a:r>
            <a:r>
              <a:rPr lang="en-US" altLang="en-US" sz="1650" dirty="0" err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Ligi</a:t>
            </a:r>
            <a:r>
              <a:rPr lang="en-US" altLang="en-US" sz="1650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et al, Lancet 2008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060"/>
              </a:spcAft>
              <a:buSzPct val="45000"/>
              <a:defRPr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2127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457141" y="1077822"/>
            <a:ext cx="7991625" cy="82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3746" rIns="67491" bIns="33746" anchor="b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4499">
                <a:latin typeface="Calibri Light" panose="020F0302020204030204" pitchFamily="34" charset="0"/>
              </a:rPr>
              <a:t>Iatrogenic Complications in NICU</a:t>
            </a: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457140" y="2061150"/>
            <a:ext cx="8228529" cy="36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Low incubator temperature leading to death (1930)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Excess oxygen exposure causing retinopathy of prematurity and blindness (1940)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Excess synthetic vitamin K, sulﬁsoxazole and chloramphenicol causing kernicterus and gray baby syndrome (1950)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Intrauterine exposure to thalidomide causing limb defects (1960)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Umbilical arterial catheter, tolazoline and total parenteral nutrition (TPN) causing thrombosis, hypotension and essential fatty acid deﬁciency, respectively (1970)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Vitamin E and propylene glycol causing organ damage, hyperosmolarity and seizures (1980)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latin typeface="Arial" panose="020B0604020202020204" pitchFamily="34" charset="0"/>
              </a:rPr>
              <a:t>Mechanical ventilation and systemic corticosteroid administration causing bronchopulmonary dysplasia (BPD) and affecting brain growth (1990)</a:t>
            </a:r>
          </a:p>
        </p:txBody>
      </p:sp>
    </p:spTree>
    <p:extLst>
      <p:ext uri="{BB962C8B-B14F-4D97-AF65-F5344CB8AC3E}">
        <p14:creationId xmlns:p14="http://schemas.microsoft.com/office/powerpoint/2010/main" val="556974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530950" y="1698057"/>
            <a:ext cx="7594008" cy="36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lnSpc>
                <a:spcPct val="90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>
                <a:solidFill>
                  <a:srgbClr val="A6A6A6"/>
                </a:solidFill>
              </a:rPr>
              <a:t>Ligi et al, Lancet 2008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800"/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Prospective observational cohort study in neonates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388 patients were studied during 10 436 patient days.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Voluntary, non-punitive reporting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800"/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Incidence of iatrogenic events at 25.6 per 1000 patient days.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8.8 events per 1000 patient days were preventable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7.6 events per 1000 patient days were severe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altLang="en-US" sz="1800"/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Commonly reported preventable - adverse drug events, and respiratory, vascular and skin complications.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/>
              <a:t>Major risk factors: LBW, GA, Length of stay, Central line, MV, CPAP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0950" y="1219488"/>
            <a:ext cx="7840435" cy="53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en-GB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Iatrogenic events in admitted neonates: a prospective </a:t>
            </a:r>
          </a:p>
          <a:p>
            <a:pPr algn="ctr">
              <a:buSzPct val="100000"/>
              <a:defRPr/>
            </a:pPr>
            <a:r>
              <a:rPr lang="en-GB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cohort study</a:t>
            </a:r>
          </a:p>
        </p:txBody>
      </p:sp>
    </p:spTree>
    <p:extLst>
      <p:ext uri="{BB962C8B-B14F-4D97-AF65-F5344CB8AC3E}">
        <p14:creationId xmlns:p14="http://schemas.microsoft.com/office/powerpoint/2010/main" val="1026969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530950" y="1698057"/>
            <a:ext cx="7594008" cy="36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en-GB" altLang="en-US" dirty="0" err="1">
                <a:solidFill>
                  <a:srgbClr val="A6A6A6"/>
                </a:solidFill>
              </a:rPr>
              <a:t>Liggi</a:t>
            </a:r>
            <a:r>
              <a:rPr lang="en-GB" altLang="en-US" dirty="0">
                <a:solidFill>
                  <a:srgbClr val="A6A6A6"/>
                </a:solidFill>
              </a:rPr>
              <a:t> et al, Lancet 2008</a:t>
            </a:r>
          </a:p>
          <a:p>
            <a:pPr>
              <a:buSzPct val="100000"/>
              <a:defRPr/>
            </a:pPr>
            <a:endParaRPr lang="en-GB" altLang="en-US" dirty="0"/>
          </a:p>
          <a:p>
            <a:pPr>
              <a:buSzPct val="100000"/>
              <a:defRPr/>
            </a:pPr>
            <a:r>
              <a:rPr lang="en-GB" altLang="en-US" dirty="0"/>
              <a:t>Prospective observational cohort study in neonates admitted Jan – Sep 2005, Tertiary NNU, Southern France</a:t>
            </a:r>
          </a:p>
          <a:p>
            <a:pPr>
              <a:buSzPct val="100000"/>
              <a:defRPr/>
            </a:pPr>
            <a:r>
              <a:rPr lang="en-GB" altLang="en-US" dirty="0"/>
              <a:t>388 patients were studied during 10 436 patient days.</a:t>
            </a:r>
          </a:p>
          <a:p>
            <a:pPr>
              <a:buSzPct val="100000"/>
              <a:defRPr/>
            </a:pPr>
            <a:endParaRPr lang="en-GB" altLang="en-US" dirty="0"/>
          </a:p>
          <a:p>
            <a:pPr>
              <a:buSzPct val="100000"/>
              <a:defRPr/>
            </a:pPr>
            <a:r>
              <a:rPr lang="en-GB" altLang="en-US" dirty="0"/>
              <a:t>Incidence of iatrogenic events at 25.6 per 1000 patient days.</a:t>
            </a:r>
          </a:p>
          <a:p>
            <a:pPr>
              <a:buSzPct val="100000"/>
              <a:defRPr/>
            </a:pPr>
            <a:r>
              <a:rPr lang="en-GB" altLang="en-US" dirty="0"/>
              <a:t>8.8 events per 1000 patient days were preventable</a:t>
            </a:r>
          </a:p>
          <a:p>
            <a:pPr>
              <a:buSzPct val="100000"/>
              <a:defRPr/>
            </a:pPr>
            <a:r>
              <a:rPr lang="en-GB" altLang="en-US" dirty="0"/>
              <a:t>7.6 events per 1000 patient days were severe</a:t>
            </a:r>
          </a:p>
          <a:p>
            <a:pPr>
              <a:buSzPct val="100000"/>
              <a:defRPr/>
            </a:pPr>
            <a:endParaRPr lang="en-GB" altLang="en-US" dirty="0"/>
          </a:p>
          <a:p>
            <a:pPr>
              <a:buSzPct val="100000"/>
              <a:defRPr/>
            </a:pPr>
            <a:r>
              <a:rPr lang="en-GB" altLang="en-US" dirty="0"/>
              <a:t>Commonly reported preventable - adverse drug events, and respiratory, vascular and </a:t>
            </a:r>
            <a:r>
              <a:rPr lang="en-GB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skin complications</a:t>
            </a:r>
            <a:r>
              <a:rPr lang="en-GB" altLang="en-US" dirty="0"/>
              <a:t>.</a:t>
            </a:r>
          </a:p>
          <a:p>
            <a:pPr>
              <a:buSzPct val="100000"/>
              <a:defRPr/>
            </a:pPr>
            <a:r>
              <a:rPr lang="en-GB" altLang="en-US" dirty="0"/>
              <a:t>Major risk factors: LBW, GA, Length of stay, Central line, MV, </a:t>
            </a:r>
            <a:r>
              <a:rPr lang="en-GB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CPAP</a:t>
            </a: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30950" y="1219488"/>
            <a:ext cx="7840435" cy="53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5" rIns="67491" bIns="350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en-GB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Iatrogenic events in admitted neonates: a prospective </a:t>
            </a:r>
          </a:p>
          <a:p>
            <a:pPr algn="ctr">
              <a:buSzPct val="100000"/>
              <a:defRPr/>
            </a:pPr>
            <a:r>
              <a:rPr lang="en-GB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cohort study</a:t>
            </a:r>
          </a:p>
        </p:txBody>
      </p:sp>
    </p:spTree>
    <p:extLst>
      <p:ext uri="{BB962C8B-B14F-4D97-AF65-F5344CB8AC3E}">
        <p14:creationId xmlns:p14="http://schemas.microsoft.com/office/powerpoint/2010/main" val="3268562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Logo Slide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resentation_Template.potx" id="{3F1C382B-1DEF-410A-A027-F45CA85A49A9}" vid="{4206CA47-F790-4363-B660-5A882E7707F7}"/>
    </a:ext>
  </a:extLst>
</a:theme>
</file>

<file path=ppt/theme/theme2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resentation_Template.potx" id="{3F1C382B-1DEF-410A-A027-F45CA85A49A9}" vid="{2D513B29-4688-4C3B-808C-2D7FC1C46FB0}"/>
    </a:ext>
  </a:extLst>
</a:theme>
</file>

<file path=ppt/theme/theme3.xml><?xml version="1.0" encoding="utf-8"?>
<a:theme xmlns:a="http://schemas.openxmlformats.org/drawingml/2006/main" name="Image slides">
  <a:themeElements>
    <a:clrScheme name="UoS 2017 Brand Refresh">
      <a:dk1>
        <a:srgbClr val="231F20"/>
      </a:dk1>
      <a:lt1>
        <a:sysClr val="window" lastClr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resentation_Template.potx" id="{3F1C382B-1DEF-410A-A027-F45CA85A49A9}" vid="{3C992A8F-87E6-478A-BB0E-B9E66D992A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</Template>
  <TotalTime>1914</TotalTime>
  <Words>1807</Words>
  <Application>Microsoft Office PowerPoint</Application>
  <PresentationFormat>On-screen Show (4:3)</PresentationFormat>
  <Paragraphs>638</Paragraphs>
  <Slides>35</Slides>
  <Notes>18</Notes>
  <HiddenSlides>15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Microsoft YaHei</vt:lpstr>
      <vt:lpstr>MS PGothic</vt:lpstr>
      <vt:lpstr>SimSun</vt:lpstr>
      <vt:lpstr>Arial</vt:lpstr>
      <vt:lpstr>Calibri</vt:lpstr>
      <vt:lpstr>Calibri Light</vt:lpstr>
      <vt:lpstr>Cambria Math</vt:lpstr>
      <vt:lpstr>Georgia</vt:lpstr>
      <vt:lpstr>Helvetica</vt:lpstr>
      <vt:lpstr>Helvetica Neue</vt:lpstr>
      <vt:lpstr>Lucida Sans</vt:lpstr>
      <vt:lpstr>Lucida Sans Unicode</vt:lpstr>
      <vt:lpstr>Tahoma</vt:lpstr>
      <vt:lpstr>Times New Roman</vt:lpstr>
      <vt:lpstr>Wingdings</vt:lpstr>
      <vt:lpstr>Title Logo Slide</vt:lpstr>
      <vt:lpstr>Title and content</vt:lpstr>
      <vt:lpstr>Image slides</vt:lpstr>
      <vt:lpstr>Chronological evaluation of functional changes in neonatal skin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and Function of Skin</vt:lpstr>
      <vt:lpstr>Skin Development and the Environment</vt:lpstr>
      <vt:lpstr>Chronological evaluation of functional changes in neonatal skin</vt:lpstr>
      <vt:lpstr>PowerPoint Presentation</vt:lpstr>
      <vt:lpstr>PowerPoint Presentation</vt:lpstr>
      <vt:lpstr>Data collection</vt:lpstr>
      <vt:lpstr>Measurements</vt:lpstr>
      <vt:lpstr>Till date……………….</vt:lpstr>
      <vt:lpstr>Three subjects…</vt:lpstr>
      <vt:lpstr>Subject 1</vt:lpstr>
      <vt:lpstr>Subject 2 and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Sharma A.</dc:creator>
  <cp:lastModifiedBy>Bostan L.E.</cp:lastModifiedBy>
  <cp:revision>32</cp:revision>
  <dcterms:created xsi:type="dcterms:W3CDTF">2017-09-24T09:18:59Z</dcterms:created>
  <dcterms:modified xsi:type="dcterms:W3CDTF">2017-09-26T13:11:53Z</dcterms:modified>
</cp:coreProperties>
</file>